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Raleway"/>
      <p:regular r:id="rId44"/>
      <p:bold r:id="rId45"/>
      <p:italic r:id="rId46"/>
      <p:boldItalic r:id="rId47"/>
    </p:embeddedFont>
    <p:embeddedFont>
      <p:font typeface="Lato"/>
      <p:regular r:id="rId48"/>
      <p:bold r:id="rId49"/>
      <p:italic r:id="rId50"/>
      <p:boldItalic r:id="rId51"/>
    </p:embeddedFont>
    <p:embeddedFont>
      <p:font typeface="Merriweather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Raleway-regular.fntdata"/><Relationship Id="rId43" Type="http://schemas.openxmlformats.org/officeDocument/2006/relationships/slide" Target="slides/slide38.xml"/><Relationship Id="rId46" Type="http://schemas.openxmlformats.org/officeDocument/2006/relationships/font" Target="fonts/Raleway-italic.fntdata"/><Relationship Id="rId45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regular.fntdata"/><Relationship Id="rId47" Type="http://schemas.openxmlformats.org/officeDocument/2006/relationships/font" Target="fonts/Raleway-boldItalic.fntdata"/><Relationship Id="rId49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-boldItalic.fntdata"/><Relationship Id="rId50" Type="http://schemas.openxmlformats.org/officeDocument/2006/relationships/font" Target="fonts/Lato-italic.fntdata"/><Relationship Id="rId53" Type="http://schemas.openxmlformats.org/officeDocument/2006/relationships/font" Target="fonts/Merriweather-bold.fntdata"/><Relationship Id="rId52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55" Type="http://schemas.openxmlformats.org/officeDocument/2006/relationships/font" Target="fonts/Merriweather-boldItalic.fntdata"/><Relationship Id="rId10" Type="http://schemas.openxmlformats.org/officeDocument/2006/relationships/slide" Target="slides/slide5.xml"/><Relationship Id="rId54" Type="http://schemas.openxmlformats.org/officeDocument/2006/relationships/font" Target="fonts/Merriweather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1.png>
</file>

<file path=ppt/media/image14.jpg>
</file>

<file path=ppt/media/image15.png>
</file>

<file path=ppt/media/image16.png>
</file>

<file path=ppt/media/image19.png>
</file>

<file path=ppt/media/image2.jpg>
</file>

<file path=ppt/media/image22.png>
</file>

<file path=ppt/media/image23.png>
</file>

<file path=ppt/media/image3.jp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07356944e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07356944e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07356944e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07356944e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Output Log, Command Console, Derived Data, Source Control Status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07356944e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07356944e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07356944e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07356944e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f88252dc4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f88252dc4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0787ac9b4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0787ac9b4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0787ac9b4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0787ac9b4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0787ac9b4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0787ac9b4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0787ac9b4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0787ac9b4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0787ac9b4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0787ac9b4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1519f268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1519f268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0787ac9b4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0787ac9b4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0787ac9b41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0787ac9b4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0787ac9b4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0787ac9b4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0787ac9b4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0787ac9b4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0787ac9b4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0787ac9b4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0787ac9b4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0787ac9b4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0787ac9b41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0787ac9b41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0787ac9b41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0787ac9b41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1519f2684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1519f2684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0787ac9b41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0787ac9b41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0830c08f3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0830c08f3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0830c08f3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0830c08f3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0830c08f3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0830c08f3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0830c08f3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0830c08f3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1c3d06fbd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1c3d06fb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1c3d06fbd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1c3d06fbd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1c3d06fbd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1c3d06fbd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0830c08f3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0830c08f3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07356944e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07356944e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07356944e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07356944e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07356944e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07356944e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Save, Mode Selection, Content Shortcut, Play Mode, Platform Menu, Settings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07356944e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07356944e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Relationship Id="rId6" Type="http://schemas.openxmlformats.org/officeDocument/2006/relationships/slide" Target="/ppt/slides/slide4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Relationship Id="rId6" Type="http://schemas.openxmlformats.org/officeDocument/2006/relationships/slide" Target="/ppt/slides/slide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5.png"/><Relationship Id="rId5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youtube.com/watch?v=6xbxA8tnlbY" TargetMode="External"/><Relationship Id="rId4" Type="http://schemas.openxmlformats.org/officeDocument/2006/relationships/image" Target="../media/image3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9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.jpg"/><Relationship Id="rId4" Type="http://schemas.openxmlformats.org/officeDocument/2006/relationships/hyperlink" Target="mailto:rian.stephens@rca.ac.uk" TargetMode="External"/><Relationship Id="rId5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212950" y="1417275"/>
            <a:ext cx="49449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Unreal Engine 5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239938" y="21753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</a:rPr>
              <a:t>Introduction Workshop</a:t>
            </a:r>
            <a:r>
              <a:rPr b="1" lang="en-GB">
                <a:solidFill>
                  <a:schemeClr val="dk2"/>
                </a:solidFill>
              </a:rPr>
              <a:t>.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178" name="Google Shape;178;p18"/>
          <p:cNvPicPr preferRelativeResize="0"/>
          <p:nvPr/>
        </p:nvPicPr>
        <p:blipFill rotWithShape="1">
          <a:blip r:embed="rId3">
            <a:alphaModFix/>
          </a:blip>
          <a:srcRect b="26253" l="0" r="0" t="0"/>
          <a:stretch/>
        </p:blipFill>
        <p:spPr>
          <a:xfrm>
            <a:off x="5244450" y="589500"/>
            <a:ext cx="3899550" cy="298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7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300025"/>
            <a:ext cx="9144000" cy="48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7"/>
          <p:cNvSpPr txBox="1"/>
          <p:nvPr>
            <p:ph idx="4294967295" type="subTitle"/>
          </p:nvPr>
        </p:nvSpPr>
        <p:spPr>
          <a:xfrm>
            <a:off x="230650" y="1333150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Content Drawer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243" name="Google Shape;243;p27"/>
          <p:cNvPicPr preferRelativeResize="0"/>
          <p:nvPr/>
        </p:nvPicPr>
        <p:blipFill rotWithShape="1">
          <a:blip r:embed="rId3">
            <a:alphaModFix/>
          </a:blip>
          <a:srcRect b="0" l="0" r="90937" t="95490"/>
          <a:stretch/>
        </p:blipFill>
        <p:spPr>
          <a:xfrm>
            <a:off x="0" y="4925100"/>
            <a:ext cx="828677" cy="21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8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300025"/>
            <a:ext cx="9144000" cy="48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8"/>
          <p:cNvSpPr txBox="1"/>
          <p:nvPr>
            <p:ph idx="4294967295" type="subTitle"/>
          </p:nvPr>
        </p:nvSpPr>
        <p:spPr>
          <a:xfrm>
            <a:off x="230650" y="1333150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Output Log &amp; Cmd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250" name="Google Shape;250;p28"/>
          <p:cNvPicPr preferRelativeResize="0"/>
          <p:nvPr/>
        </p:nvPicPr>
        <p:blipFill rotWithShape="1">
          <a:blip r:embed="rId3">
            <a:alphaModFix/>
          </a:blip>
          <a:srcRect b="0" l="9395" r="0" t="95912"/>
          <a:stretch/>
        </p:blipFill>
        <p:spPr>
          <a:xfrm>
            <a:off x="859300" y="4945525"/>
            <a:ext cx="8284699" cy="19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"/>
          <p:cNvSpPr txBox="1"/>
          <p:nvPr>
            <p:ph idx="4294967295" type="subTitle"/>
          </p:nvPr>
        </p:nvSpPr>
        <p:spPr>
          <a:xfrm>
            <a:off x="230650" y="1333150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Outliner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256" name="Google Shape;256;p29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300025"/>
            <a:ext cx="9144000" cy="48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9"/>
          <p:cNvPicPr preferRelativeResize="0"/>
          <p:nvPr/>
        </p:nvPicPr>
        <p:blipFill rotWithShape="1">
          <a:blip r:embed="rId3">
            <a:alphaModFix/>
          </a:blip>
          <a:srcRect b="48126" l="64643" r="0" t="12050"/>
          <a:stretch/>
        </p:blipFill>
        <p:spPr>
          <a:xfrm>
            <a:off x="5910950" y="883775"/>
            <a:ext cx="3233050" cy="192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 txBox="1"/>
          <p:nvPr>
            <p:ph idx="4294967295" type="subTitle"/>
          </p:nvPr>
        </p:nvSpPr>
        <p:spPr>
          <a:xfrm>
            <a:off x="230650" y="1333150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Details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263" name="Google Shape;263;p30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300025"/>
            <a:ext cx="9144000" cy="48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0"/>
          <p:cNvPicPr preferRelativeResize="0"/>
          <p:nvPr/>
        </p:nvPicPr>
        <p:blipFill rotWithShape="1">
          <a:blip r:embed="rId3">
            <a:alphaModFix/>
          </a:blip>
          <a:srcRect b="4088" l="64643" r="0" t="51663"/>
          <a:stretch/>
        </p:blipFill>
        <p:spPr>
          <a:xfrm>
            <a:off x="5910950" y="2802400"/>
            <a:ext cx="3233050" cy="214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/>
          <p:nvPr>
            <p:ph type="title"/>
          </p:nvPr>
        </p:nvSpPr>
        <p:spPr>
          <a:xfrm>
            <a:off x="729450" y="2056375"/>
            <a:ext cx="5203200" cy="9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Unreal Engine 5</a:t>
            </a:r>
            <a:endParaRPr sz="3400"/>
          </a:p>
        </p:txBody>
      </p:sp>
      <p:sp>
        <p:nvSpPr>
          <p:cNvPr id="270" name="Google Shape;270;p31"/>
          <p:cNvSpPr txBox="1"/>
          <p:nvPr/>
        </p:nvSpPr>
        <p:spPr>
          <a:xfrm>
            <a:off x="795325" y="2764975"/>
            <a:ext cx="4401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Quixel Bridge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Quixel Bridge?</a:t>
            </a:r>
            <a:endParaRPr/>
          </a:p>
        </p:txBody>
      </p:sp>
      <p:sp>
        <p:nvSpPr>
          <p:cNvPr id="276" name="Google Shape;276;p32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77" name="Google Shape;277;p32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A plugin that comes installed in the editor.</a:t>
            </a:r>
            <a:endParaRPr sz="1500"/>
          </a:p>
        </p:txBody>
      </p:sp>
      <p:sp>
        <p:nvSpPr>
          <p:cNvPr id="278" name="Google Shape;278;p32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79" name="Google Shape;279;p32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Access the Megascans library - the largest and fastest growing 3D scan library.</a:t>
            </a:r>
            <a:endParaRPr sz="1500"/>
          </a:p>
        </p:txBody>
      </p:sp>
      <p:sp>
        <p:nvSpPr>
          <p:cNvPr id="280" name="Google Shape;280;p32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81" name="Google Shape;281;p32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Browse collections and search for specific assets.</a:t>
            </a:r>
            <a:endParaRPr sz="1500"/>
          </a:p>
        </p:txBody>
      </p:sp>
      <p:sp>
        <p:nvSpPr>
          <p:cNvPr id="282" name="Google Shape;282;p32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83" name="Google Shape;283;p32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Add assets to your Unreal Engine projects.</a:t>
            </a:r>
            <a:endParaRPr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7650"/>
            <a:ext cx="9144000" cy="4795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4"/>
          <p:cNvPicPr preferRelativeResize="0"/>
          <p:nvPr/>
        </p:nvPicPr>
        <p:blipFill>
          <a:blip r:embed="rId3">
            <a:alphaModFix amt="17000"/>
          </a:blip>
          <a:stretch>
            <a:fillRect/>
          </a:stretch>
        </p:blipFill>
        <p:spPr>
          <a:xfrm>
            <a:off x="0" y="347650"/>
            <a:ext cx="9144000" cy="4795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4"/>
          <p:cNvPicPr preferRelativeResize="0"/>
          <p:nvPr/>
        </p:nvPicPr>
        <p:blipFill rotWithShape="1">
          <a:blip r:embed="rId3">
            <a:alphaModFix/>
          </a:blip>
          <a:srcRect b="0" l="0" r="83074" t="7080"/>
          <a:stretch/>
        </p:blipFill>
        <p:spPr>
          <a:xfrm>
            <a:off x="0" y="687350"/>
            <a:ext cx="1547674" cy="445615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4"/>
          <p:cNvSpPr txBox="1"/>
          <p:nvPr>
            <p:ph idx="4294967295" type="subTitle"/>
          </p:nvPr>
        </p:nvSpPr>
        <p:spPr>
          <a:xfrm>
            <a:off x="1626075" y="518950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Folders</a:t>
            </a:r>
            <a:endParaRPr b="1" sz="3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5"/>
          <p:cNvPicPr preferRelativeResize="0"/>
          <p:nvPr/>
        </p:nvPicPr>
        <p:blipFill>
          <a:blip r:embed="rId3">
            <a:alphaModFix amt="17000"/>
          </a:blip>
          <a:stretch>
            <a:fillRect/>
          </a:stretch>
        </p:blipFill>
        <p:spPr>
          <a:xfrm>
            <a:off x="0" y="347650"/>
            <a:ext cx="9144000" cy="4795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5"/>
          <p:cNvPicPr preferRelativeResize="0"/>
          <p:nvPr/>
        </p:nvPicPr>
        <p:blipFill rotWithShape="1">
          <a:blip r:embed="rId3">
            <a:alphaModFix/>
          </a:blip>
          <a:srcRect b="0" l="16673" r="34642" t="7080"/>
          <a:stretch/>
        </p:blipFill>
        <p:spPr>
          <a:xfrm>
            <a:off x="1524600" y="687350"/>
            <a:ext cx="4451549" cy="4456151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5"/>
          <p:cNvSpPr txBox="1"/>
          <p:nvPr>
            <p:ph idx="4294967295" type="subTitle"/>
          </p:nvPr>
        </p:nvSpPr>
        <p:spPr>
          <a:xfrm>
            <a:off x="-69200" y="502725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Assets</a:t>
            </a:r>
            <a:endParaRPr b="1" sz="3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6"/>
          <p:cNvPicPr preferRelativeResize="0"/>
          <p:nvPr/>
        </p:nvPicPr>
        <p:blipFill>
          <a:blip r:embed="rId3">
            <a:alphaModFix amt="17000"/>
          </a:blip>
          <a:stretch>
            <a:fillRect/>
          </a:stretch>
        </p:blipFill>
        <p:spPr>
          <a:xfrm>
            <a:off x="0" y="347650"/>
            <a:ext cx="9144000" cy="4795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6"/>
          <p:cNvPicPr preferRelativeResize="0"/>
          <p:nvPr/>
        </p:nvPicPr>
        <p:blipFill rotWithShape="1">
          <a:blip r:embed="rId3">
            <a:alphaModFix/>
          </a:blip>
          <a:srcRect b="33283" l="66365" r="0" t="7078"/>
          <a:stretch/>
        </p:blipFill>
        <p:spPr>
          <a:xfrm>
            <a:off x="6068400" y="687350"/>
            <a:ext cx="3075600" cy="2860051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6"/>
          <p:cNvSpPr txBox="1"/>
          <p:nvPr>
            <p:ph idx="4294967295" type="subTitle"/>
          </p:nvPr>
        </p:nvSpPr>
        <p:spPr>
          <a:xfrm>
            <a:off x="2721675" y="687350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Chosen Asset</a:t>
            </a:r>
            <a:endParaRPr b="1" sz="3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222025" y="5690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Unreal Engine 5?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 txBox="1"/>
          <p:nvPr>
            <p:ph idx="1" type="body"/>
          </p:nvPr>
        </p:nvSpPr>
        <p:spPr>
          <a:xfrm>
            <a:off x="590475" y="3526975"/>
            <a:ext cx="21567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313537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Unreal Engine 5 is a 3D game engine developed by Epic Games.</a:t>
            </a:r>
            <a:endParaRPr/>
          </a:p>
        </p:txBody>
      </p:sp>
      <p:sp>
        <p:nvSpPr>
          <p:cNvPr id="185" name="Google Shape;185;p19"/>
          <p:cNvSpPr txBox="1"/>
          <p:nvPr>
            <p:ph idx="1" type="body"/>
          </p:nvPr>
        </p:nvSpPr>
        <p:spPr>
          <a:xfrm>
            <a:off x="5818050" y="3526975"/>
            <a:ext cx="3260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313537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Unreal Engine 5 is utilised across several industries including game development, architectural visualisation and immersive installations.</a:t>
            </a:r>
            <a:endParaRPr/>
          </a:p>
        </p:txBody>
      </p:sp>
      <p:sp>
        <p:nvSpPr>
          <p:cNvPr id="186" name="Google Shape;186;p19"/>
          <p:cNvSpPr txBox="1"/>
          <p:nvPr>
            <p:ph idx="1" type="body"/>
          </p:nvPr>
        </p:nvSpPr>
        <p:spPr>
          <a:xfrm>
            <a:off x="3147525" y="3526975"/>
            <a:ext cx="2464200" cy="10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313537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The term 'game engine' refers to a software that is used to develop virtual experiences.</a:t>
            </a:r>
            <a:endParaRPr/>
          </a:p>
        </p:txBody>
      </p:sp>
      <p:pic>
        <p:nvPicPr>
          <p:cNvPr id="187" name="Google Shape;1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202" y="1557275"/>
            <a:ext cx="1855326" cy="18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9"/>
          <p:cNvPicPr preferRelativeResize="0"/>
          <p:nvPr/>
        </p:nvPicPr>
        <p:blipFill rotWithShape="1">
          <a:blip r:embed="rId4">
            <a:alphaModFix/>
          </a:blip>
          <a:srcRect b="26253" l="0" r="0" t="0"/>
          <a:stretch/>
        </p:blipFill>
        <p:spPr>
          <a:xfrm>
            <a:off x="3097806" y="1557275"/>
            <a:ext cx="2464269" cy="18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9"/>
          <p:cNvPicPr preferRelativeResize="0"/>
          <p:nvPr/>
        </p:nvPicPr>
        <p:blipFill rotWithShape="1">
          <a:blip r:embed="rId5">
            <a:alphaModFix/>
          </a:blip>
          <a:srcRect b="21272" l="2599" r="21389" t="0"/>
          <a:stretch/>
        </p:blipFill>
        <p:spPr>
          <a:xfrm>
            <a:off x="5945125" y="1625913"/>
            <a:ext cx="3005949" cy="175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37"/>
          <p:cNvPicPr preferRelativeResize="0"/>
          <p:nvPr/>
        </p:nvPicPr>
        <p:blipFill>
          <a:blip r:embed="rId3">
            <a:alphaModFix amt="17000"/>
          </a:blip>
          <a:stretch>
            <a:fillRect/>
          </a:stretch>
        </p:blipFill>
        <p:spPr>
          <a:xfrm>
            <a:off x="0" y="347650"/>
            <a:ext cx="9144000" cy="4795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7"/>
          <p:cNvPicPr preferRelativeResize="0"/>
          <p:nvPr/>
        </p:nvPicPr>
        <p:blipFill rotWithShape="1">
          <a:blip r:embed="rId3">
            <a:alphaModFix/>
          </a:blip>
          <a:srcRect b="0" l="66365" r="0" t="66476"/>
          <a:stretch/>
        </p:blipFill>
        <p:spPr>
          <a:xfrm>
            <a:off x="6068400" y="3535875"/>
            <a:ext cx="3075600" cy="1607726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7"/>
          <p:cNvSpPr txBox="1"/>
          <p:nvPr>
            <p:ph idx="4294967295" type="subTitle"/>
          </p:nvPr>
        </p:nvSpPr>
        <p:spPr>
          <a:xfrm>
            <a:off x="6068400" y="2866875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Download</a:t>
            </a:r>
            <a:endParaRPr b="1" sz="3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8"/>
          <p:cNvSpPr txBox="1"/>
          <p:nvPr>
            <p:ph idx="4294967295" type="title"/>
          </p:nvPr>
        </p:nvSpPr>
        <p:spPr>
          <a:xfrm>
            <a:off x="729450" y="2056375"/>
            <a:ext cx="5203200" cy="9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/>
              <a:t>Unreal Engine 5</a:t>
            </a:r>
            <a:endParaRPr sz="4800"/>
          </a:p>
        </p:txBody>
      </p:sp>
      <p:sp>
        <p:nvSpPr>
          <p:cNvPr id="322" name="Google Shape;322;p38"/>
          <p:cNvSpPr txBox="1"/>
          <p:nvPr/>
        </p:nvSpPr>
        <p:spPr>
          <a:xfrm>
            <a:off x="795325" y="2764975"/>
            <a:ext cx="4401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Actors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an actor?</a:t>
            </a:r>
            <a:endParaRPr/>
          </a:p>
        </p:txBody>
      </p:sp>
      <p:sp>
        <p:nvSpPr>
          <p:cNvPr id="328" name="Google Shape;328;p39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29" name="Google Shape;329;p39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Any object that can be placed into a level.</a:t>
            </a:r>
            <a:endParaRPr sz="1500"/>
          </a:p>
        </p:txBody>
      </p:sp>
      <p:sp>
        <p:nvSpPr>
          <p:cNvPr id="330" name="Google Shape;330;p39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31" name="Google Shape;331;p39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Such as a Camera, static mesh, or player start location.</a:t>
            </a:r>
            <a:endParaRPr sz="1500"/>
          </a:p>
        </p:txBody>
      </p:sp>
      <p:sp>
        <p:nvSpPr>
          <p:cNvPr id="332" name="Google Shape;332;p39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33" name="Google Shape;333;p39"/>
          <p:cNvSpPr txBox="1"/>
          <p:nvPr>
            <p:ph idx="1" type="body"/>
          </p:nvPr>
        </p:nvSpPr>
        <p:spPr>
          <a:xfrm>
            <a:off x="5536099" y="2073775"/>
            <a:ext cx="30810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Actors support 3D transformations such as translation, rotation, and scaling.</a:t>
            </a:r>
            <a:endParaRPr sz="1500"/>
          </a:p>
        </p:txBody>
      </p:sp>
      <p:sp>
        <p:nvSpPr>
          <p:cNvPr id="334" name="Google Shape;334;p39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35" name="Google Shape;335;p39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They can be created (spawned) and destroyed through gameplay code.</a:t>
            </a:r>
            <a:endParaRPr sz="15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0975"/>
            <a:ext cx="9144000" cy="4862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41"/>
          <p:cNvPicPr preferRelativeResize="0"/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0" y="280975"/>
            <a:ext cx="9144000" cy="4862513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41"/>
          <p:cNvSpPr txBox="1"/>
          <p:nvPr>
            <p:ph idx="4294967295" type="subTitle"/>
          </p:nvPr>
        </p:nvSpPr>
        <p:spPr>
          <a:xfrm>
            <a:off x="1839000" y="482300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Components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347" name="Google Shape;347;p41"/>
          <p:cNvPicPr preferRelativeResize="0"/>
          <p:nvPr/>
        </p:nvPicPr>
        <p:blipFill rotWithShape="1">
          <a:blip r:embed="rId3">
            <a:alphaModFix/>
          </a:blip>
          <a:srcRect b="61998" l="0" r="79888" t="12395"/>
          <a:stretch/>
        </p:blipFill>
        <p:spPr>
          <a:xfrm>
            <a:off x="0" y="883775"/>
            <a:ext cx="1839000" cy="124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2"/>
          <p:cNvSpPr txBox="1"/>
          <p:nvPr>
            <p:ph idx="4294967295" type="subTitle"/>
          </p:nvPr>
        </p:nvSpPr>
        <p:spPr>
          <a:xfrm>
            <a:off x="114500" y="584375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My Blueprint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353" name="Google Shape;353;p42"/>
          <p:cNvPicPr preferRelativeResize="0"/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0" y="280975"/>
            <a:ext cx="9144000" cy="4862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42"/>
          <p:cNvPicPr preferRelativeResize="0"/>
          <p:nvPr/>
        </p:nvPicPr>
        <p:blipFill rotWithShape="1">
          <a:blip r:embed="rId3">
            <a:alphaModFix/>
          </a:blip>
          <a:srcRect b="4493" l="0" r="79888" t="37369"/>
          <a:stretch/>
        </p:blipFill>
        <p:spPr>
          <a:xfrm>
            <a:off x="0" y="2098225"/>
            <a:ext cx="1839000" cy="282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43"/>
          <p:cNvPicPr preferRelativeResize="0"/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0" y="280975"/>
            <a:ext cx="9144000" cy="4862513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3"/>
          <p:cNvSpPr txBox="1"/>
          <p:nvPr>
            <p:ph idx="4294967295" type="subTitle"/>
          </p:nvPr>
        </p:nvSpPr>
        <p:spPr>
          <a:xfrm>
            <a:off x="0" y="0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Toolbar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361" name="Google Shape;361;p43"/>
          <p:cNvPicPr preferRelativeResize="0"/>
          <p:nvPr/>
        </p:nvPicPr>
        <p:blipFill rotWithShape="1">
          <a:blip r:embed="rId3">
            <a:alphaModFix/>
          </a:blip>
          <a:srcRect b="87813" l="0" r="27766" t="6309"/>
          <a:stretch/>
        </p:blipFill>
        <p:spPr>
          <a:xfrm>
            <a:off x="0" y="587825"/>
            <a:ext cx="6604901" cy="28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44"/>
          <p:cNvPicPr preferRelativeResize="0"/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0" y="280975"/>
            <a:ext cx="9144000" cy="4862513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4"/>
          <p:cNvSpPr txBox="1"/>
          <p:nvPr>
            <p:ph idx="4294967295" type="subTitle"/>
          </p:nvPr>
        </p:nvSpPr>
        <p:spPr>
          <a:xfrm>
            <a:off x="83900" y="280975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Viewport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368" name="Google Shape;368;p44"/>
          <p:cNvPicPr preferRelativeResize="0"/>
          <p:nvPr/>
        </p:nvPicPr>
        <p:blipFill rotWithShape="1">
          <a:blip r:embed="rId3">
            <a:alphaModFix/>
          </a:blip>
          <a:srcRect b="4496" l="19777" r="24976" t="12391"/>
          <a:stretch/>
        </p:blipFill>
        <p:spPr>
          <a:xfrm>
            <a:off x="1808400" y="883775"/>
            <a:ext cx="5051650" cy="404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5"/>
          <p:cNvSpPr txBox="1"/>
          <p:nvPr>
            <p:ph idx="4294967295" type="subTitle"/>
          </p:nvPr>
        </p:nvSpPr>
        <p:spPr>
          <a:xfrm>
            <a:off x="4922575" y="524950"/>
            <a:ext cx="19185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Details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374" name="Google Shape;374;p45"/>
          <p:cNvPicPr preferRelativeResize="0"/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0" y="280975"/>
            <a:ext cx="9144000" cy="4862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5"/>
          <p:cNvPicPr preferRelativeResize="0"/>
          <p:nvPr/>
        </p:nvPicPr>
        <p:blipFill rotWithShape="1">
          <a:blip r:embed="rId3">
            <a:alphaModFix/>
          </a:blip>
          <a:srcRect b="4274" l="74814" r="0" t="12398"/>
          <a:stretch/>
        </p:blipFill>
        <p:spPr>
          <a:xfrm>
            <a:off x="6841075" y="883775"/>
            <a:ext cx="2302925" cy="405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380" name="Google Shape;380;p46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46"/>
          <p:cNvSpPr txBox="1"/>
          <p:nvPr>
            <p:ph idx="4294967295" type="ctrTitle"/>
          </p:nvPr>
        </p:nvSpPr>
        <p:spPr>
          <a:xfrm>
            <a:off x="212950" y="1417275"/>
            <a:ext cx="49449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Unreal Engine 5</a:t>
            </a:r>
            <a:endParaRPr/>
          </a:p>
        </p:txBody>
      </p:sp>
      <p:sp>
        <p:nvSpPr>
          <p:cNvPr id="382" name="Google Shape;382;p46"/>
          <p:cNvSpPr txBox="1"/>
          <p:nvPr>
            <p:ph idx="4294967295" type="subTitle"/>
          </p:nvPr>
        </p:nvSpPr>
        <p:spPr>
          <a:xfrm>
            <a:off x="266938" y="2195797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400">
                <a:solidFill>
                  <a:schemeClr val="dk2"/>
                </a:solidFill>
              </a:rPr>
              <a:t>Interactivity</a:t>
            </a:r>
            <a:endParaRPr b="1" sz="3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ith Unreal Engine, creators can achieve extraordinary levels of detail and interactivity for visualizations across industries as diverse as games, film &amp; TV, architecture, and automotive. In this video made by The Mill, directed by FILFURY, and produced in Unreal Engine, you’ll get a glimpse of the limitless possibilities open to all creators. &#10;&#10;Learn more at http://www.unrealengine.com" id="194" name="Google Shape;194;p20" title="Unreal for All Creators | Project Spotlight | Unreal Engine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Blueprint?</a:t>
            </a:r>
            <a:endParaRPr/>
          </a:p>
        </p:txBody>
      </p:sp>
      <p:sp>
        <p:nvSpPr>
          <p:cNvPr id="388" name="Google Shape;388;p47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89" name="Google Shape;389;p47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Visual scripting language in Unreal Engine 5.</a:t>
            </a:r>
            <a:endParaRPr sz="1500"/>
          </a:p>
        </p:txBody>
      </p:sp>
      <p:sp>
        <p:nvSpPr>
          <p:cNvPr id="390" name="Google Shape;390;p47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91" name="Google Shape;391;p47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Node-based interface to create gameplay elements from within Unreal Editor.</a:t>
            </a:r>
            <a:endParaRPr sz="1500"/>
          </a:p>
        </p:txBody>
      </p:sp>
      <p:sp>
        <p:nvSpPr>
          <p:cNvPr id="392" name="Google Shape;392;p47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93" name="Google Shape;393;p47"/>
          <p:cNvSpPr txBox="1"/>
          <p:nvPr>
            <p:ph idx="1" type="body"/>
          </p:nvPr>
        </p:nvSpPr>
        <p:spPr>
          <a:xfrm>
            <a:off x="5536099" y="2073775"/>
            <a:ext cx="30810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Use blueprint to program events and interactivity.</a:t>
            </a:r>
            <a:endParaRPr sz="1500"/>
          </a:p>
        </p:txBody>
      </p:sp>
      <p:sp>
        <p:nvSpPr>
          <p:cNvPr id="394" name="Google Shape;394;p47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95" name="Google Shape;395;p47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Easy to learn for people without a coding background.</a:t>
            </a:r>
            <a:endParaRPr sz="15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5750"/>
            <a:ext cx="9144000" cy="485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49"/>
          <p:cNvPicPr preferRelativeResize="0"/>
          <p:nvPr/>
        </p:nvPicPr>
        <p:blipFill>
          <a:blip r:embed="rId3">
            <a:alphaModFix amt="22000"/>
          </a:blip>
          <a:stretch>
            <a:fillRect/>
          </a:stretch>
        </p:blipFill>
        <p:spPr>
          <a:xfrm>
            <a:off x="0" y="285750"/>
            <a:ext cx="9144000" cy="48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49"/>
          <p:cNvPicPr preferRelativeResize="0"/>
          <p:nvPr/>
        </p:nvPicPr>
        <p:blipFill rotWithShape="1">
          <a:blip r:embed="rId3">
            <a:alphaModFix/>
          </a:blip>
          <a:srcRect b="3655" l="19663" r="24866" t="12310"/>
          <a:stretch/>
        </p:blipFill>
        <p:spPr>
          <a:xfrm>
            <a:off x="1798175" y="883775"/>
            <a:ext cx="5072074" cy="408215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49"/>
          <p:cNvSpPr txBox="1"/>
          <p:nvPr>
            <p:ph idx="4294967295" type="subTitle"/>
          </p:nvPr>
        </p:nvSpPr>
        <p:spPr>
          <a:xfrm>
            <a:off x="73700" y="214775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Event Graph</a:t>
            </a:r>
            <a:endParaRPr b="1" sz="3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50"/>
          <p:cNvPicPr preferRelativeResize="0"/>
          <p:nvPr/>
        </p:nvPicPr>
        <p:blipFill>
          <a:blip r:embed="rId3">
            <a:alphaModFix amt="22000"/>
          </a:blip>
          <a:stretch>
            <a:fillRect/>
          </a:stretch>
        </p:blipFill>
        <p:spPr>
          <a:xfrm>
            <a:off x="0" y="285750"/>
            <a:ext cx="9144000" cy="48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50"/>
          <p:cNvPicPr preferRelativeResize="0"/>
          <p:nvPr/>
        </p:nvPicPr>
        <p:blipFill rotWithShape="1">
          <a:blip r:embed="rId3">
            <a:alphaModFix/>
          </a:blip>
          <a:srcRect b="16253" l="22677" r="60023" t="29962"/>
          <a:stretch/>
        </p:blipFill>
        <p:spPr>
          <a:xfrm>
            <a:off x="2073725" y="1741025"/>
            <a:ext cx="1581826" cy="261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50"/>
          <p:cNvSpPr txBox="1"/>
          <p:nvPr>
            <p:ph idx="4294967295" type="subTitle"/>
          </p:nvPr>
        </p:nvSpPr>
        <p:spPr>
          <a:xfrm>
            <a:off x="73700" y="214775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Event Nodes</a:t>
            </a:r>
            <a:endParaRPr b="1" sz="3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51"/>
          <p:cNvPicPr preferRelativeResize="0"/>
          <p:nvPr/>
        </p:nvPicPr>
        <p:blipFill>
          <a:blip r:embed="rId3">
            <a:alphaModFix amt="22000"/>
          </a:blip>
          <a:stretch>
            <a:fillRect/>
          </a:stretch>
        </p:blipFill>
        <p:spPr>
          <a:xfrm>
            <a:off x="0" y="285750"/>
            <a:ext cx="9144000" cy="48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51"/>
          <p:cNvPicPr preferRelativeResize="0"/>
          <p:nvPr/>
        </p:nvPicPr>
        <p:blipFill rotWithShape="1">
          <a:blip r:embed="rId3">
            <a:alphaModFix/>
          </a:blip>
          <a:srcRect b="36418" l="39415" r="28442" t="22192"/>
          <a:stretch/>
        </p:blipFill>
        <p:spPr>
          <a:xfrm>
            <a:off x="3604525" y="1363425"/>
            <a:ext cx="2939150" cy="2010476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51"/>
          <p:cNvSpPr txBox="1"/>
          <p:nvPr>
            <p:ph idx="4294967295" type="subTitle"/>
          </p:nvPr>
        </p:nvSpPr>
        <p:spPr>
          <a:xfrm>
            <a:off x="73700" y="214775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Blueprint</a:t>
            </a:r>
            <a:r>
              <a:rPr b="1" lang="en-GB" sz="3800">
                <a:solidFill>
                  <a:schemeClr val="dk2"/>
                </a:solidFill>
              </a:rPr>
              <a:t> Nodes</a:t>
            </a:r>
            <a:endParaRPr b="1" sz="3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oogle Shape;426;p52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0" y="0"/>
            <a:ext cx="9144000" cy="4881563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52"/>
          <p:cNvSpPr txBox="1"/>
          <p:nvPr>
            <p:ph idx="4294967295" type="subTitle"/>
          </p:nvPr>
        </p:nvSpPr>
        <p:spPr>
          <a:xfrm>
            <a:off x="0" y="-44900"/>
            <a:ext cx="48909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Construction Script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428" name="Google Shape;428;p52"/>
          <p:cNvPicPr preferRelativeResize="0"/>
          <p:nvPr/>
        </p:nvPicPr>
        <p:blipFill rotWithShape="1">
          <a:blip r:embed="rId3">
            <a:alphaModFix/>
          </a:blip>
          <a:srcRect b="21893" l="19772" r="24982" t="12459"/>
          <a:stretch/>
        </p:blipFill>
        <p:spPr>
          <a:xfrm>
            <a:off x="1808400" y="608250"/>
            <a:ext cx="5051650" cy="320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53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0"/>
            <a:ext cx="9144000" cy="4872032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53"/>
          <p:cNvSpPr txBox="1"/>
          <p:nvPr>
            <p:ph idx="4294967295" type="subTitle"/>
          </p:nvPr>
        </p:nvSpPr>
        <p:spPr>
          <a:xfrm>
            <a:off x="0" y="-95925"/>
            <a:ext cx="48909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Functions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435" name="Google Shape;435;p53"/>
          <p:cNvPicPr preferRelativeResize="0"/>
          <p:nvPr/>
        </p:nvPicPr>
        <p:blipFill rotWithShape="1">
          <a:blip r:embed="rId3">
            <a:alphaModFix/>
          </a:blip>
          <a:srcRect b="21328" l="19777" r="25086" t="11642"/>
          <a:stretch/>
        </p:blipFill>
        <p:spPr>
          <a:xfrm>
            <a:off x="1808400" y="567400"/>
            <a:ext cx="5041426" cy="326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53"/>
          <p:cNvPicPr preferRelativeResize="0"/>
          <p:nvPr/>
        </p:nvPicPr>
        <p:blipFill rotWithShape="1">
          <a:blip r:embed="rId3">
            <a:alphaModFix/>
          </a:blip>
          <a:srcRect b="32634" l="0" r="80223" t="56472"/>
          <a:stretch/>
        </p:blipFill>
        <p:spPr>
          <a:xfrm>
            <a:off x="0" y="2751375"/>
            <a:ext cx="1808400" cy="53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54"/>
          <p:cNvPicPr preferRelativeResize="0"/>
          <p:nvPr/>
        </p:nvPicPr>
        <p:blipFill>
          <a:blip r:embed="rId3">
            <a:alphaModFix amt="27000"/>
          </a:blip>
          <a:stretch>
            <a:fillRect/>
          </a:stretch>
        </p:blipFill>
        <p:spPr>
          <a:xfrm>
            <a:off x="0" y="0"/>
            <a:ext cx="9144000" cy="4881565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54"/>
          <p:cNvSpPr txBox="1"/>
          <p:nvPr>
            <p:ph idx="4294967295" type="subTitle"/>
          </p:nvPr>
        </p:nvSpPr>
        <p:spPr>
          <a:xfrm>
            <a:off x="0" y="-95925"/>
            <a:ext cx="48909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Variables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443" name="Google Shape;443;p54"/>
          <p:cNvPicPr preferRelativeResize="0"/>
          <p:nvPr/>
        </p:nvPicPr>
        <p:blipFill rotWithShape="1">
          <a:blip r:embed="rId3">
            <a:alphaModFix/>
          </a:blip>
          <a:srcRect b="21267" l="19998" r="25089" t="11623"/>
          <a:stretch/>
        </p:blipFill>
        <p:spPr>
          <a:xfrm>
            <a:off x="1828800" y="567425"/>
            <a:ext cx="5021026" cy="32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54"/>
          <p:cNvPicPr preferRelativeResize="0"/>
          <p:nvPr/>
        </p:nvPicPr>
        <p:blipFill rotWithShape="1">
          <a:blip r:embed="rId3">
            <a:alphaModFix/>
          </a:blip>
          <a:srcRect b="15205" l="0" r="80000" t="70369"/>
          <a:stretch/>
        </p:blipFill>
        <p:spPr>
          <a:xfrm>
            <a:off x="0" y="3435123"/>
            <a:ext cx="1828800" cy="70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449" name="Google Shape;449;p55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55"/>
          <p:cNvSpPr txBox="1"/>
          <p:nvPr>
            <p:ph idx="4294967295" type="ctrTitle"/>
          </p:nvPr>
        </p:nvSpPr>
        <p:spPr>
          <a:xfrm>
            <a:off x="212950" y="1417275"/>
            <a:ext cx="49449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Unreal Engine 5</a:t>
            </a:r>
            <a:endParaRPr/>
          </a:p>
        </p:txBody>
      </p:sp>
      <p:sp>
        <p:nvSpPr>
          <p:cNvPr id="451" name="Google Shape;451;p55"/>
          <p:cNvSpPr txBox="1"/>
          <p:nvPr>
            <p:ph idx="4294967295" type="subTitle"/>
          </p:nvPr>
        </p:nvSpPr>
        <p:spPr>
          <a:xfrm>
            <a:off x="239938" y="21753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</a:rPr>
              <a:t>Introduction Workshop.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chemeClr val="hlink"/>
                </a:solidFill>
                <a:hlinkClick r:id="rId4"/>
              </a:rPr>
              <a:t>rian.stephens@rca.ac.uk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>
                <a:solidFill>
                  <a:schemeClr val="dk2"/>
                </a:solidFill>
              </a:rPr>
              <a:t>Consultations on Moodle - Rian Stephens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452" name="Google Shape;452;p55"/>
          <p:cNvPicPr preferRelativeResize="0"/>
          <p:nvPr/>
        </p:nvPicPr>
        <p:blipFill rotWithShape="1">
          <a:blip r:embed="rId5">
            <a:alphaModFix/>
          </a:blip>
          <a:srcRect b="26253" l="0" r="0" t="0"/>
          <a:stretch/>
        </p:blipFill>
        <p:spPr>
          <a:xfrm>
            <a:off x="5244450" y="589500"/>
            <a:ext cx="3899550" cy="298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Workshop Overview</a:t>
            </a:r>
            <a:endParaRPr/>
          </a:p>
        </p:txBody>
      </p:sp>
      <p:sp>
        <p:nvSpPr>
          <p:cNvPr id="200" name="Google Shape;200;p21"/>
          <p:cNvSpPr txBox="1"/>
          <p:nvPr/>
        </p:nvSpPr>
        <p:spPr>
          <a:xfrm>
            <a:off x="1293838" y="23032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UE5 Interface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1" name="Google Shape;201;p21"/>
          <p:cNvSpPr txBox="1"/>
          <p:nvPr/>
        </p:nvSpPr>
        <p:spPr>
          <a:xfrm>
            <a:off x="1293838" y="27049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Quixel Bridge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2" name="Google Shape;202;p21"/>
          <p:cNvSpPr txBox="1"/>
          <p:nvPr/>
        </p:nvSpPr>
        <p:spPr>
          <a:xfrm>
            <a:off x="1293838" y="31066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Actors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3" name="Google Shape;203;p21"/>
          <p:cNvSpPr txBox="1"/>
          <p:nvPr/>
        </p:nvSpPr>
        <p:spPr>
          <a:xfrm>
            <a:off x="1293838" y="35083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Interactivity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08" name="Google Shape;208;p22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2"/>
          <p:cNvSpPr txBox="1"/>
          <p:nvPr>
            <p:ph idx="4294967295" type="ctrTitle"/>
          </p:nvPr>
        </p:nvSpPr>
        <p:spPr>
          <a:xfrm>
            <a:off x="212950" y="1417275"/>
            <a:ext cx="49449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Unreal Engine 5</a:t>
            </a:r>
            <a:endParaRPr/>
          </a:p>
        </p:txBody>
      </p:sp>
      <p:sp>
        <p:nvSpPr>
          <p:cNvPr id="210" name="Google Shape;210;p22"/>
          <p:cNvSpPr txBox="1"/>
          <p:nvPr>
            <p:ph idx="4294967295" type="subTitle"/>
          </p:nvPr>
        </p:nvSpPr>
        <p:spPr>
          <a:xfrm>
            <a:off x="266938" y="2195797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400">
                <a:solidFill>
                  <a:schemeClr val="dk2"/>
                </a:solidFill>
              </a:rPr>
              <a:t>User Interface</a:t>
            </a:r>
            <a:endParaRPr b="1" sz="3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0025"/>
            <a:ext cx="9144000" cy="48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4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300025"/>
            <a:ext cx="9144000" cy="48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4"/>
          <p:cNvSpPr txBox="1"/>
          <p:nvPr>
            <p:ph idx="4294967295" type="subTitle"/>
          </p:nvPr>
        </p:nvSpPr>
        <p:spPr>
          <a:xfrm>
            <a:off x="230650" y="1333150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Menu Bar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222" name="Google Shape;222;p24"/>
          <p:cNvPicPr preferRelativeResize="0"/>
          <p:nvPr/>
        </p:nvPicPr>
        <p:blipFill rotWithShape="1">
          <a:blip r:embed="rId3">
            <a:alphaModFix/>
          </a:blip>
          <a:srcRect b="93215" l="0" r="0" t="0"/>
          <a:stretch/>
        </p:blipFill>
        <p:spPr>
          <a:xfrm>
            <a:off x="0" y="300025"/>
            <a:ext cx="9144000" cy="32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 txBox="1"/>
          <p:nvPr>
            <p:ph idx="4294967295" type="subTitle"/>
          </p:nvPr>
        </p:nvSpPr>
        <p:spPr>
          <a:xfrm>
            <a:off x="230650" y="1333150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Toolb</a:t>
            </a:r>
            <a:r>
              <a:rPr b="1" lang="en-GB" sz="3800">
                <a:solidFill>
                  <a:schemeClr val="dk2"/>
                </a:solidFill>
              </a:rPr>
              <a:t>ar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228" name="Google Shape;228;p25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300025"/>
            <a:ext cx="9144000" cy="48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5"/>
          <p:cNvPicPr preferRelativeResize="0"/>
          <p:nvPr/>
        </p:nvPicPr>
        <p:blipFill rotWithShape="1">
          <a:blip r:embed="rId3">
            <a:alphaModFix/>
          </a:blip>
          <a:srcRect b="87526" l="0" r="0" t="6574"/>
          <a:stretch/>
        </p:blipFill>
        <p:spPr>
          <a:xfrm>
            <a:off x="0" y="618450"/>
            <a:ext cx="9144000" cy="28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 txBox="1"/>
          <p:nvPr>
            <p:ph idx="4294967295" type="subTitle"/>
          </p:nvPr>
        </p:nvSpPr>
        <p:spPr>
          <a:xfrm>
            <a:off x="253725" y="156850"/>
            <a:ext cx="48909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800">
                <a:solidFill>
                  <a:schemeClr val="dk2"/>
                </a:solidFill>
              </a:rPr>
              <a:t>Viewport</a:t>
            </a:r>
            <a:endParaRPr b="1" sz="3800">
              <a:solidFill>
                <a:schemeClr val="dk2"/>
              </a:solidFill>
            </a:endParaRPr>
          </a:p>
        </p:txBody>
      </p:sp>
      <p:pic>
        <p:nvPicPr>
          <p:cNvPr id="235" name="Google Shape;235;p26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300025"/>
            <a:ext cx="9144000" cy="48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6"/>
          <p:cNvPicPr preferRelativeResize="0"/>
          <p:nvPr/>
        </p:nvPicPr>
        <p:blipFill rotWithShape="1">
          <a:blip r:embed="rId3">
            <a:alphaModFix/>
          </a:blip>
          <a:srcRect b="4509" l="0" r="35245" t="12893"/>
          <a:stretch/>
        </p:blipFill>
        <p:spPr>
          <a:xfrm>
            <a:off x="0" y="924600"/>
            <a:ext cx="5921150" cy="400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